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</p:sldIdLst>
  <p:sldSz cx="12192000" cy="6858000"/>
  <p:notesSz cx="6858000" cy="9144000"/>
  <p:embeddedFontLst>
    <p:embeddedFont>
      <p:font typeface="Lato" panose="020F0502020204030203" pitchFamily="34" charset="0"/>
      <p:regular r:id="rId14"/>
      <p:bold r:id="rId15"/>
      <p:italic r:id="rId16"/>
      <p:boldItalic r:id="rId17"/>
    </p:embeddedFont>
    <p:embeddedFont>
      <p:font typeface="Poppins" panose="00000500000000000000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A33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935605" y="1787872"/>
            <a:ext cx="6320790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U.S. Group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5400" b="1" i="0" u="none" strike="noStrike" cap="none" dirty="0">
                <a:solidFill>
                  <a:srgbClr val="B22222"/>
                </a:solidFill>
                <a:latin typeface="Poppins"/>
                <a:ea typeface="Poppins"/>
                <a:cs typeface="Poppins"/>
                <a:sym typeface="Poppins"/>
              </a:rPr>
              <a:t>Consolidator, Inc.</a:t>
            </a:r>
            <a:endParaRPr dirty="0"/>
          </a:p>
        </p:txBody>
      </p:sp>
      <p:sp>
        <p:nvSpPr>
          <p:cNvPr id="86" name="Google Shape;86;p13"/>
          <p:cNvSpPr txBox="1"/>
          <p:nvPr/>
        </p:nvSpPr>
        <p:spPr>
          <a:xfrm>
            <a:off x="3086100" y="4035772"/>
            <a:ext cx="6019800" cy="42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>
                <a:solidFill>
                  <a:srgbClr val="FFD700"/>
                </a:solidFill>
                <a:latin typeface="Lato"/>
                <a:ea typeface="Lato"/>
                <a:cs typeface="Lato"/>
                <a:sym typeface="Lato"/>
              </a:rPr>
              <a:t>Global Logistics &amp; Supply Chain Excellence</a:t>
            </a:r>
            <a:endParaRPr dirty="0"/>
          </a:p>
        </p:txBody>
      </p:sp>
      <p:sp>
        <p:nvSpPr>
          <p:cNvPr id="87" name="Google Shape;87;p13"/>
          <p:cNvSpPr txBox="1"/>
          <p:nvPr/>
        </p:nvSpPr>
        <p:spPr>
          <a:xfrm>
            <a:off x="3086100" y="4652962"/>
            <a:ext cx="60198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INTERNATIONAL FREIGHT FORWARDER • CUSTOMS BROKER</a:t>
            </a:r>
            <a:endParaRPr/>
          </a:p>
        </p:txBody>
      </p:sp>
      <p:pic>
        <p:nvPicPr>
          <p:cNvPr id="1027" name="Picture 1">
            <a:extLst>
              <a:ext uri="{FF2B5EF4-FFF2-40B4-BE49-F238E27FC236}">
                <a16:creationId xmlns:a16="http://schemas.microsoft.com/office/drawing/2014/main" id="{F557091C-9718-BFF4-6494-FAB23DB7E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270833" y="1787872"/>
            <a:ext cx="8444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A33"/>
        </a:soli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3"/>
          <p:cNvSpPr txBox="1"/>
          <p:nvPr/>
        </p:nvSpPr>
        <p:spPr>
          <a:xfrm>
            <a:off x="1914525" y="2102346"/>
            <a:ext cx="8362950" cy="2160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Our customers are always our top priority, and we endeavor to deliver on our service promise—every time.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29" name="Google Shape;229;p23"/>
          <p:cNvSpPr txBox="1"/>
          <p:nvPr/>
        </p:nvSpPr>
        <p:spPr>
          <a:xfrm>
            <a:off x="1533525" y="4936628"/>
            <a:ext cx="91249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D700"/>
                </a:solidFill>
                <a:latin typeface="Lato"/>
                <a:ea typeface="Lato"/>
                <a:cs typeface="Lato"/>
                <a:sym typeface="Lato"/>
              </a:rPr>
              <a:t>— Leadership, U.S. Group Consolidator, Inc.</a:t>
            </a:r>
            <a:endParaRPr/>
          </a:p>
        </p:txBody>
      </p:sp>
      <p:sp>
        <p:nvSpPr>
          <p:cNvPr id="230" name="Google Shape;230;p23"/>
          <p:cNvSpPr txBox="1"/>
          <p:nvPr/>
        </p:nvSpPr>
        <p:spPr>
          <a:xfrm>
            <a:off x="1343025" y="1721346"/>
            <a:ext cx="43815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0" i="0" u="none" strike="noStrike" cap="none">
                <a:solidFill>
                  <a:srgbClr val="B22222"/>
                </a:solidFill>
                <a:latin typeface="Poppins"/>
                <a:ea typeface="Poppins"/>
                <a:cs typeface="Poppins"/>
                <a:sym typeface="Poppins"/>
              </a:rPr>
              <a:t>“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A33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4"/>
          <p:cNvSpPr txBox="1"/>
          <p:nvPr/>
        </p:nvSpPr>
        <p:spPr>
          <a:xfrm>
            <a:off x="3220640" y="1034355"/>
            <a:ext cx="5750718" cy="142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1" i="0" u="none" strike="noStrike" cap="none">
                <a:solidFill>
                  <a:srgbClr val="B22222"/>
                </a:solidFill>
                <a:latin typeface="Poppins"/>
                <a:ea typeface="Poppins"/>
                <a:cs typeface="Poppins"/>
                <a:sym typeface="Poppins"/>
              </a:rPr>
              <a:t>Questions?</a:t>
            </a:r>
            <a:endParaRPr/>
          </a:p>
        </p:txBody>
      </p:sp>
      <p:sp>
        <p:nvSpPr>
          <p:cNvPr id="237" name="Google Shape;237;p24"/>
          <p:cNvSpPr txBox="1"/>
          <p:nvPr/>
        </p:nvSpPr>
        <p:spPr>
          <a:xfrm>
            <a:off x="3357562" y="2653605"/>
            <a:ext cx="5476875" cy="42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FFD700"/>
                </a:solidFill>
                <a:latin typeface="Lato"/>
                <a:ea typeface="Lato"/>
                <a:cs typeface="Lato"/>
                <a:sym typeface="Lato"/>
              </a:rPr>
              <a:t>Let's streamline your global supply chain today.</a:t>
            </a:r>
            <a:endParaRPr/>
          </a:p>
        </p:txBody>
      </p:sp>
      <p:sp>
        <p:nvSpPr>
          <p:cNvPr id="238" name="Google Shape;238;p24"/>
          <p:cNvSpPr txBox="1"/>
          <p:nvPr/>
        </p:nvSpPr>
        <p:spPr>
          <a:xfrm>
            <a:off x="3357562" y="3556545"/>
            <a:ext cx="54768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www.usgroupconsol.com</a:t>
            </a:r>
            <a:endParaRPr dirty="0"/>
          </a:p>
        </p:txBody>
      </p:sp>
      <p:sp>
        <p:nvSpPr>
          <p:cNvPr id="239" name="Google Shape;239;p24"/>
          <p:cNvSpPr txBox="1"/>
          <p:nvPr/>
        </p:nvSpPr>
        <p:spPr>
          <a:xfrm>
            <a:off x="3357562" y="4099470"/>
            <a:ext cx="547687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875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55 Walnut St Suite 203B Norwood, NJ 07648</a:t>
            </a:r>
            <a:endParaRPr dirty="0"/>
          </a:p>
        </p:txBody>
      </p:sp>
      <p:sp>
        <p:nvSpPr>
          <p:cNvPr id="240" name="Google Shape;240;p24"/>
          <p:cNvSpPr txBox="1"/>
          <p:nvPr/>
        </p:nvSpPr>
        <p:spPr>
          <a:xfrm>
            <a:off x="3357562" y="4642395"/>
            <a:ext cx="547687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(862) 484-8180</a:t>
            </a:r>
            <a:endParaRPr dirty="0"/>
          </a:p>
        </p:txBody>
      </p:sp>
      <p:sp>
        <p:nvSpPr>
          <p:cNvPr id="241" name="Google Shape;241;p24"/>
          <p:cNvSpPr txBox="1"/>
          <p:nvPr/>
        </p:nvSpPr>
        <p:spPr>
          <a:xfrm>
            <a:off x="3357562" y="5375820"/>
            <a:ext cx="54768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FFD700"/>
                </a:solidFill>
                <a:latin typeface="Lato"/>
                <a:ea typeface="Lato"/>
                <a:cs typeface="Lato"/>
                <a:sym typeface="Lato"/>
              </a:rPr>
              <a:t>U.S. GROUP CONSOLIDATOR, INC. | USG LOGISTICS, INC.</a:t>
            </a:r>
            <a:endParaRPr/>
          </a:p>
        </p:txBody>
      </p:sp>
      <p:pic>
        <p:nvPicPr>
          <p:cNvPr id="242" name="Google Shape;242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7762" y="3623220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19600" y="4166145"/>
            <a:ext cx="142875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00662" y="4709070"/>
            <a:ext cx="190500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A33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547937"/>
            <a:ext cx="5276850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2547937"/>
            <a:ext cx="5276850" cy="27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/>
        </p:nvSpPr>
        <p:spPr>
          <a:xfrm>
            <a:off x="971550" y="2938462"/>
            <a:ext cx="472059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D700"/>
                </a:solidFill>
                <a:latin typeface="Poppins"/>
                <a:ea typeface="Poppins"/>
                <a:cs typeface="Poppins"/>
                <a:sym typeface="Poppins"/>
              </a:rPr>
              <a:t>Our Vision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971550" y="3538537"/>
            <a:ext cx="44958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Establishing USG Logistics as the premier global freight partner by delivering integrated transportation, distribution, and NVOCC solutions tailored to the evolving needs of international trade.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6724650" y="2938462"/>
            <a:ext cx="472059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D700"/>
                </a:solidFill>
                <a:latin typeface="Poppins"/>
                <a:ea typeface="Poppins"/>
                <a:cs typeface="Poppins"/>
                <a:sym typeface="Poppins"/>
              </a:rPr>
              <a:t>Global Advantage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6724650" y="3538537"/>
            <a:ext cx="44958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As a licensed NVOCC and IATA member, we leverage a robust network across the Pacific and beyond to ensure faster, highly cost-effective, and reliable cargo movement.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771525" y="581025"/>
            <a:ext cx="11381422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Reliable Logistics Since 1988</a:t>
            </a:r>
            <a:endParaRPr/>
          </a:p>
        </p:txBody>
      </p:sp>
      <p:sp>
        <p:nvSpPr>
          <p:cNvPr id="100" name="Google Shape;100;p14"/>
          <p:cNvSpPr/>
          <p:nvPr/>
        </p:nvSpPr>
        <p:spPr>
          <a:xfrm>
            <a:off x="581025" y="581025"/>
            <a:ext cx="76200" cy="600075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A33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2109787"/>
            <a:ext cx="5276850" cy="361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53175" y="2128837"/>
            <a:ext cx="5238750" cy="35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 txBox="1"/>
          <p:nvPr/>
        </p:nvSpPr>
        <p:spPr>
          <a:xfrm>
            <a:off x="581025" y="2262187"/>
            <a:ext cx="5276850" cy="9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FFD700"/>
                </a:solidFill>
                <a:latin typeface="Lato"/>
                <a:ea typeface="Lato"/>
                <a:cs typeface="Lato"/>
                <a:sym typeface="Lato"/>
              </a:rPr>
              <a:t>United States Hubs: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500" b="0" i="0" u="none" strike="noStrike" cap="none" dirty="0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 San Francisco (HQ), Los Angeles, New York, Chicago, Minneapolis.</a:t>
            </a:r>
            <a:endParaRPr dirty="0"/>
          </a:p>
        </p:txBody>
      </p:sp>
      <p:sp>
        <p:nvSpPr>
          <p:cNvPr id="109" name="Google Shape;109;p15"/>
          <p:cNvSpPr txBox="1"/>
          <p:nvPr/>
        </p:nvSpPr>
        <p:spPr>
          <a:xfrm>
            <a:off x="581025" y="3367087"/>
            <a:ext cx="527685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FFD700"/>
                </a:solidFill>
                <a:latin typeface="Lato"/>
                <a:ea typeface="Lato"/>
                <a:cs typeface="Lato"/>
                <a:sym typeface="Lato"/>
              </a:rPr>
              <a:t>Asia-Pacific Reach: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500" b="0" i="0" u="none" strike="noStrike" cap="none" dirty="0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 China (8 branches), Hong Kong, Taiwan</a:t>
            </a: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, South Korea</a:t>
            </a:r>
            <a:r>
              <a:rPr lang="en-US" sz="1500" b="0" i="0" u="none" strike="noStrike" cap="none" dirty="0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, Vietnam, Singapore, Cambodia, Indonesia, Thailand.</a:t>
            </a:r>
            <a:endParaRPr dirty="0"/>
          </a:p>
        </p:txBody>
      </p:sp>
      <p:sp>
        <p:nvSpPr>
          <p:cNvPr id="110" name="Google Shape;110;p15"/>
          <p:cNvSpPr txBox="1"/>
          <p:nvPr/>
        </p:nvSpPr>
        <p:spPr>
          <a:xfrm>
            <a:off x="581025" y="4471987"/>
            <a:ext cx="52768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FFD700"/>
                </a:solidFill>
                <a:latin typeface="Lato"/>
                <a:ea typeface="Lato"/>
                <a:cs typeface="Lato"/>
                <a:sym typeface="Lato"/>
              </a:rPr>
              <a:t>Global Partners: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 Strategic agencies in every major port worldwide.</a:t>
            </a:r>
            <a:endParaRPr/>
          </a:p>
        </p:txBody>
      </p:sp>
      <p:sp>
        <p:nvSpPr>
          <p:cNvPr id="111" name="Google Shape;111;p15"/>
          <p:cNvSpPr txBox="1"/>
          <p:nvPr/>
        </p:nvSpPr>
        <p:spPr>
          <a:xfrm>
            <a:off x="771525" y="581025"/>
            <a:ext cx="11381422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Network Spanning Continents</a:t>
            </a:r>
            <a:endParaRPr/>
          </a:p>
        </p:txBody>
      </p:sp>
      <p:sp>
        <p:nvSpPr>
          <p:cNvPr id="112" name="Google Shape;112;p15"/>
          <p:cNvSpPr/>
          <p:nvPr/>
        </p:nvSpPr>
        <p:spPr>
          <a:xfrm>
            <a:off x="581025" y="581025"/>
            <a:ext cx="76200" cy="600075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A33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200275"/>
            <a:ext cx="3486150" cy="343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2925" y="2200275"/>
            <a:ext cx="3486150" cy="343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4825" y="2200275"/>
            <a:ext cx="3486150" cy="343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 txBox="1"/>
          <p:nvPr/>
        </p:nvSpPr>
        <p:spPr>
          <a:xfrm>
            <a:off x="876300" y="3228975"/>
            <a:ext cx="304038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D700"/>
                </a:solidFill>
                <a:latin typeface="Poppins"/>
                <a:ea typeface="Poppins"/>
                <a:cs typeface="Poppins"/>
                <a:sym typeface="Poppins"/>
              </a:rPr>
              <a:t>Daily Consolidations</a:t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876300" y="4286250"/>
            <a:ext cx="2895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Frequent, reliable consolidations to primary global destinations at competitive rates.</a:t>
            </a:r>
            <a:endParaRPr/>
          </a:p>
        </p:txBody>
      </p:sp>
      <p:sp>
        <p:nvSpPr>
          <p:cNvPr id="123" name="Google Shape;123;p16"/>
          <p:cNvSpPr txBox="1"/>
          <p:nvPr/>
        </p:nvSpPr>
        <p:spPr>
          <a:xfrm>
            <a:off x="4648200" y="3228975"/>
            <a:ext cx="30403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D700"/>
                </a:solidFill>
                <a:latin typeface="Poppins"/>
                <a:ea typeface="Poppins"/>
                <a:cs typeface="Poppins"/>
                <a:sym typeface="Poppins"/>
              </a:rPr>
              <a:t>Expedited Service</a:t>
            </a:r>
            <a:endParaRPr/>
          </a:p>
        </p:txBody>
      </p:sp>
      <p:sp>
        <p:nvSpPr>
          <p:cNvPr id="124" name="Google Shape;124;p16"/>
          <p:cNvSpPr txBox="1"/>
          <p:nvPr/>
        </p:nvSpPr>
        <p:spPr>
          <a:xfrm>
            <a:off x="4648200" y="3829050"/>
            <a:ext cx="2895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Tailored solutions for time-critical shipments including NFO and priority uplift.</a:t>
            </a:r>
            <a:endParaRPr/>
          </a:p>
        </p:txBody>
      </p:sp>
      <p:sp>
        <p:nvSpPr>
          <p:cNvPr id="125" name="Google Shape;125;p16"/>
          <p:cNvSpPr txBox="1"/>
          <p:nvPr/>
        </p:nvSpPr>
        <p:spPr>
          <a:xfrm>
            <a:off x="8420100" y="3228975"/>
            <a:ext cx="30403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D700"/>
                </a:solidFill>
                <a:latin typeface="Poppins"/>
                <a:ea typeface="Poppins"/>
                <a:cs typeface="Poppins"/>
                <a:sym typeface="Poppins"/>
              </a:rPr>
              <a:t>DG Handling</a:t>
            </a:r>
            <a:endParaRPr/>
          </a:p>
        </p:txBody>
      </p:sp>
      <p:sp>
        <p:nvSpPr>
          <p:cNvPr id="126" name="Google Shape;126;p16"/>
          <p:cNvSpPr txBox="1"/>
          <p:nvPr/>
        </p:nvSpPr>
        <p:spPr>
          <a:xfrm>
            <a:off x="8420100" y="3829050"/>
            <a:ext cx="2895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Certified personnel equipped to manage hazardous and dangerous goods safely.</a:t>
            </a:r>
            <a:endParaRPr/>
          </a:p>
        </p:txBody>
      </p:sp>
      <p:pic>
        <p:nvPicPr>
          <p:cNvPr id="127" name="Google Shape;127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6300" y="254317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48200" y="2543175"/>
            <a:ext cx="4000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6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20100" y="254317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6"/>
          <p:cNvSpPr txBox="1"/>
          <p:nvPr/>
        </p:nvSpPr>
        <p:spPr>
          <a:xfrm>
            <a:off x="771525" y="581025"/>
            <a:ext cx="11381422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Air Freight: Speed Without Compromise</a:t>
            </a:r>
            <a:endParaRPr/>
          </a:p>
        </p:txBody>
      </p:sp>
      <p:sp>
        <p:nvSpPr>
          <p:cNvPr id="131" name="Google Shape;131;p16"/>
          <p:cNvSpPr/>
          <p:nvPr/>
        </p:nvSpPr>
        <p:spPr>
          <a:xfrm>
            <a:off x="581025" y="581025"/>
            <a:ext cx="76200" cy="600075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A33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7"/>
          <p:cNvSpPr txBox="1"/>
          <p:nvPr/>
        </p:nvSpPr>
        <p:spPr>
          <a:xfrm>
            <a:off x="962025" y="771525"/>
            <a:ext cx="4990623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Ocean Freight Mastery</a:t>
            </a:r>
            <a:endParaRPr/>
          </a:p>
        </p:txBody>
      </p:sp>
      <p:sp>
        <p:nvSpPr>
          <p:cNvPr id="138" name="Google Shape;138;p17"/>
          <p:cNvSpPr/>
          <p:nvPr/>
        </p:nvSpPr>
        <p:spPr>
          <a:xfrm>
            <a:off x="771525" y="771525"/>
            <a:ext cx="76200" cy="1200150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9525"/>
            <a:ext cx="6086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 txBox="1"/>
          <p:nvPr/>
        </p:nvSpPr>
        <p:spPr>
          <a:xfrm>
            <a:off x="771525" y="2938462"/>
            <a:ext cx="4943475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We provide comprehensive NVOCC solutions, securing transport space across all major steamship lines to ensure your cargo moves on schedule.</a:t>
            </a:r>
            <a:endParaRPr/>
          </a:p>
        </p:txBody>
      </p:sp>
      <p:sp>
        <p:nvSpPr>
          <p:cNvPr id="141" name="Google Shape;141;p17"/>
          <p:cNvSpPr txBox="1"/>
          <p:nvPr/>
        </p:nvSpPr>
        <p:spPr>
          <a:xfrm>
            <a:off x="847725" y="4148137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42" name="Google Shape;142;p17"/>
          <p:cNvSpPr txBox="1"/>
          <p:nvPr/>
        </p:nvSpPr>
        <p:spPr>
          <a:xfrm>
            <a:off x="962025" y="4148137"/>
            <a:ext cx="47529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FCL (Full Container Load)</a:t>
            </a:r>
            <a:endParaRPr/>
          </a:p>
        </p:txBody>
      </p:sp>
      <p:sp>
        <p:nvSpPr>
          <p:cNvPr id="143" name="Google Shape;143;p17"/>
          <p:cNvSpPr txBox="1"/>
          <p:nvPr/>
        </p:nvSpPr>
        <p:spPr>
          <a:xfrm>
            <a:off x="847725" y="4452937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44" name="Google Shape;144;p17"/>
          <p:cNvSpPr txBox="1"/>
          <p:nvPr/>
        </p:nvSpPr>
        <p:spPr>
          <a:xfrm>
            <a:off x="962025" y="4452937"/>
            <a:ext cx="47529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LCL (Less-than-Container Load)</a:t>
            </a:r>
            <a:endParaRPr/>
          </a:p>
        </p:txBody>
      </p:sp>
      <p:sp>
        <p:nvSpPr>
          <p:cNvPr id="145" name="Google Shape;145;p17"/>
          <p:cNvSpPr txBox="1"/>
          <p:nvPr/>
        </p:nvSpPr>
        <p:spPr>
          <a:xfrm>
            <a:off x="847725" y="4757737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46" name="Google Shape;146;p17"/>
          <p:cNvSpPr txBox="1"/>
          <p:nvPr/>
        </p:nvSpPr>
        <p:spPr>
          <a:xfrm>
            <a:off x="962025" y="4757737"/>
            <a:ext cx="47529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Project Cargo &amp; Breakbulk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847725" y="5062537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962025" y="5062537"/>
            <a:ext cx="47529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Vessel Chartering Services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A33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8"/>
          <p:cNvSpPr txBox="1"/>
          <p:nvPr/>
        </p:nvSpPr>
        <p:spPr>
          <a:xfrm>
            <a:off x="1009650" y="2849165"/>
            <a:ext cx="106013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Full Entry Services:</a:t>
            </a:r>
            <a:r>
              <a:rPr lang="en-US" sz="165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 Expertise in complex import/export documentation and duty classifications.</a:t>
            </a:r>
            <a:endParaRPr/>
          </a:p>
        </p:txBody>
      </p:sp>
      <p:sp>
        <p:nvSpPr>
          <p:cNvPr id="155" name="Google Shape;155;p18"/>
          <p:cNvSpPr txBox="1"/>
          <p:nvPr/>
        </p:nvSpPr>
        <p:spPr>
          <a:xfrm>
            <a:off x="1009650" y="3422451"/>
            <a:ext cx="106013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CTPAT Certified:</a:t>
            </a:r>
            <a:r>
              <a:rPr lang="en-US" sz="165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 Partnering with CBP to ensure higher security and faster processing times.</a:t>
            </a:r>
            <a:endParaRPr/>
          </a:p>
        </p:txBody>
      </p:sp>
      <p:sp>
        <p:nvSpPr>
          <p:cNvPr id="156" name="Google Shape;156;p18"/>
          <p:cNvSpPr txBox="1"/>
          <p:nvPr/>
        </p:nvSpPr>
        <p:spPr>
          <a:xfrm>
            <a:off x="1009650" y="3995737"/>
            <a:ext cx="106013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Regulatory Liaison:</a:t>
            </a:r>
            <a:r>
              <a:rPr lang="en-US" sz="165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 Acting as your bridge to all government agencies for smooth clearance.</a:t>
            </a:r>
            <a:endParaRPr/>
          </a:p>
        </p:txBody>
      </p:sp>
      <p:sp>
        <p:nvSpPr>
          <p:cNvPr id="157" name="Google Shape;157;p18"/>
          <p:cNvSpPr txBox="1"/>
          <p:nvPr/>
        </p:nvSpPr>
        <p:spPr>
          <a:xfrm>
            <a:off x="1009650" y="4569023"/>
            <a:ext cx="106013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Duty Optimization:</a:t>
            </a:r>
            <a:r>
              <a:rPr lang="en-US" sz="165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 Identifying opportunities for drawback and tax mitigation strategies.</a:t>
            </a:r>
            <a:endParaRPr/>
          </a:p>
        </p:txBody>
      </p:sp>
      <p:pic>
        <p:nvPicPr>
          <p:cNvPr id="158" name="Google Shape;158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892028"/>
            <a:ext cx="190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3465314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1025" y="4038600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1025" y="4611885"/>
            <a:ext cx="2476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8"/>
          <p:cNvSpPr txBox="1"/>
          <p:nvPr/>
        </p:nvSpPr>
        <p:spPr>
          <a:xfrm>
            <a:off x="771525" y="581025"/>
            <a:ext cx="11381422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Customs Brokerage &amp; Compliance</a:t>
            </a:r>
            <a:endParaRPr/>
          </a:p>
        </p:txBody>
      </p:sp>
      <p:sp>
        <p:nvSpPr>
          <p:cNvPr id="163" name="Google Shape;163;p18"/>
          <p:cNvSpPr/>
          <p:nvPr/>
        </p:nvSpPr>
        <p:spPr>
          <a:xfrm>
            <a:off x="581025" y="581025"/>
            <a:ext cx="76200" cy="600075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A33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6325" y="1776412"/>
            <a:ext cx="4286250" cy="428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23950" y="1824037"/>
            <a:ext cx="4191000" cy="419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9"/>
          <p:cNvSpPr txBox="1"/>
          <p:nvPr/>
        </p:nvSpPr>
        <p:spPr>
          <a:xfrm>
            <a:off x="6334125" y="2552700"/>
            <a:ext cx="554069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D700"/>
                </a:solidFill>
                <a:latin typeface="Poppins"/>
                <a:ea typeface="Poppins"/>
                <a:cs typeface="Poppins"/>
                <a:sym typeface="Poppins"/>
              </a:rPr>
              <a:t>Integrated Storage</a:t>
            </a:r>
            <a:endParaRPr/>
          </a:p>
        </p:txBody>
      </p:sp>
      <p:sp>
        <p:nvSpPr>
          <p:cNvPr id="172" name="Google Shape;172;p19"/>
          <p:cNvSpPr txBox="1"/>
          <p:nvPr/>
        </p:nvSpPr>
        <p:spPr>
          <a:xfrm>
            <a:off x="6334125" y="3152775"/>
            <a:ext cx="52768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Our secure facilities offer flexible storage and value-added services to streamline your supply chain.</a:t>
            </a:r>
            <a:endParaRPr/>
          </a:p>
        </p:txBody>
      </p:sp>
      <p:sp>
        <p:nvSpPr>
          <p:cNvPr id="173" name="Google Shape;173;p19"/>
          <p:cNvSpPr txBox="1"/>
          <p:nvPr/>
        </p:nvSpPr>
        <p:spPr>
          <a:xfrm>
            <a:off x="6600825" y="3914775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74" name="Google Shape;174;p19"/>
          <p:cNvSpPr txBox="1"/>
          <p:nvPr/>
        </p:nvSpPr>
        <p:spPr>
          <a:xfrm>
            <a:off x="6715125" y="3914775"/>
            <a:ext cx="48958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Inventory Management &amp; Visibility</a:t>
            </a:r>
            <a:endParaRPr/>
          </a:p>
        </p:txBody>
      </p:sp>
      <p:sp>
        <p:nvSpPr>
          <p:cNvPr id="175" name="Google Shape;175;p19"/>
          <p:cNvSpPr txBox="1"/>
          <p:nvPr/>
        </p:nvSpPr>
        <p:spPr>
          <a:xfrm>
            <a:off x="6600825" y="4219575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76" name="Google Shape;176;p19"/>
          <p:cNvSpPr txBox="1"/>
          <p:nvPr/>
        </p:nvSpPr>
        <p:spPr>
          <a:xfrm>
            <a:off x="6715125" y="4219575"/>
            <a:ext cx="48958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Pick-and-Pack &amp; Kitting Services</a:t>
            </a:r>
            <a:endParaRPr/>
          </a:p>
        </p:txBody>
      </p:sp>
      <p:sp>
        <p:nvSpPr>
          <p:cNvPr id="177" name="Google Shape;177;p19"/>
          <p:cNvSpPr txBox="1"/>
          <p:nvPr/>
        </p:nvSpPr>
        <p:spPr>
          <a:xfrm>
            <a:off x="6600825" y="4524375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78" name="Google Shape;178;p19"/>
          <p:cNvSpPr txBox="1"/>
          <p:nvPr/>
        </p:nvSpPr>
        <p:spPr>
          <a:xfrm>
            <a:off x="6715125" y="4524375"/>
            <a:ext cx="48958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Cross-Docking &amp; Transloading</a:t>
            </a:r>
            <a:endParaRPr/>
          </a:p>
        </p:txBody>
      </p:sp>
      <p:sp>
        <p:nvSpPr>
          <p:cNvPr id="179" name="Google Shape;179;p19"/>
          <p:cNvSpPr txBox="1"/>
          <p:nvPr/>
        </p:nvSpPr>
        <p:spPr>
          <a:xfrm>
            <a:off x="6600825" y="4829175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80" name="Google Shape;180;p19"/>
          <p:cNvSpPr txBox="1"/>
          <p:nvPr/>
        </p:nvSpPr>
        <p:spPr>
          <a:xfrm>
            <a:off x="6715125" y="4829175"/>
            <a:ext cx="48958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Long-term and Short-term Storage</a:t>
            </a:r>
            <a:endParaRPr/>
          </a:p>
        </p:txBody>
      </p:sp>
      <p:sp>
        <p:nvSpPr>
          <p:cNvPr id="181" name="Google Shape;181;p19"/>
          <p:cNvSpPr txBox="1"/>
          <p:nvPr/>
        </p:nvSpPr>
        <p:spPr>
          <a:xfrm>
            <a:off x="771525" y="581025"/>
            <a:ext cx="11381422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3PL Warehousing &amp; Distribution</a:t>
            </a: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581025" y="581025"/>
            <a:ext cx="76200" cy="600075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A33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633537"/>
            <a:ext cx="348615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2925" y="1633537"/>
            <a:ext cx="348615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4825" y="1633537"/>
            <a:ext cx="348615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1025" y="1633537"/>
            <a:ext cx="3486150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0"/>
          <p:cNvSpPr txBox="1"/>
          <p:nvPr/>
        </p:nvSpPr>
        <p:spPr>
          <a:xfrm>
            <a:off x="771525" y="4205287"/>
            <a:ext cx="3260407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D700"/>
                </a:solidFill>
                <a:latin typeface="Poppins"/>
                <a:ea typeface="Poppins"/>
                <a:cs typeface="Poppins"/>
                <a:sym typeface="Poppins"/>
              </a:rPr>
              <a:t>Nationwide Hauling</a:t>
            </a:r>
            <a:endParaRPr/>
          </a:p>
        </p:txBody>
      </p:sp>
      <p:sp>
        <p:nvSpPr>
          <p:cNvPr id="193" name="Google Shape;193;p20"/>
          <p:cNvSpPr txBox="1"/>
          <p:nvPr/>
        </p:nvSpPr>
        <p:spPr>
          <a:xfrm>
            <a:off x="771525" y="5262562"/>
            <a:ext cx="31051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Reliable FTL and LTL services across the continental U.S.</a:t>
            </a:r>
            <a:endParaRPr/>
          </a:p>
        </p:txBody>
      </p:sp>
      <p:pic>
        <p:nvPicPr>
          <p:cNvPr id="194" name="Google Shape;194;p20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52925" y="1633537"/>
            <a:ext cx="3486150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0"/>
          <p:cNvSpPr txBox="1"/>
          <p:nvPr/>
        </p:nvSpPr>
        <p:spPr>
          <a:xfrm>
            <a:off x="4543425" y="4205287"/>
            <a:ext cx="3260407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D700"/>
                </a:solidFill>
                <a:latin typeface="Poppins"/>
                <a:ea typeface="Poppins"/>
                <a:cs typeface="Poppins"/>
                <a:sym typeface="Poppins"/>
              </a:rPr>
              <a:t>Drayage &amp; Pier Pick-up</a:t>
            </a:r>
            <a:endParaRPr/>
          </a:p>
        </p:txBody>
      </p:sp>
      <p:sp>
        <p:nvSpPr>
          <p:cNvPr id="196" name="Google Shape;196;p20"/>
          <p:cNvSpPr txBox="1"/>
          <p:nvPr/>
        </p:nvSpPr>
        <p:spPr>
          <a:xfrm>
            <a:off x="4543425" y="5262562"/>
            <a:ext cx="31051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Efficient container movement from major ports to your door.</a:t>
            </a:r>
            <a:endParaRPr/>
          </a:p>
        </p:txBody>
      </p:sp>
      <p:pic>
        <p:nvPicPr>
          <p:cNvPr id="197" name="Google Shape;197;p20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124825" y="1633537"/>
            <a:ext cx="3486150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0"/>
          <p:cNvSpPr txBox="1"/>
          <p:nvPr/>
        </p:nvSpPr>
        <p:spPr>
          <a:xfrm>
            <a:off x="8315325" y="4205287"/>
            <a:ext cx="326040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D700"/>
                </a:solidFill>
                <a:latin typeface="Poppins"/>
                <a:ea typeface="Poppins"/>
                <a:cs typeface="Poppins"/>
                <a:sym typeface="Poppins"/>
              </a:rPr>
              <a:t>Last Mile Delivery</a:t>
            </a:r>
            <a:endParaRPr/>
          </a:p>
        </p:txBody>
      </p:sp>
      <p:sp>
        <p:nvSpPr>
          <p:cNvPr id="199" name="Google Shape;199;p20"/>
          <p:cNvSpPr txBox="1"/>
          <p:nvPr/>
        </p:nvSpPr>
        <p:spPr>
          <a:xfrm>
            <a:off x="8315325" y="4805362"/>
            <a:ext cx="31051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Localized distribution ensuring timely arrival for final consumers.</a:t>
            </a:r>
            <a:endParaRPr/>
          </a:p>
        </p:txBody>
      </p:sp>
      <p:sp>
        <p:nvSpPr>
          <p:cNvPr id="200" name="Google Shape;200;p20"/>
          <p:cNvSpPr txBox="1"/>
          <p:nvPr/>
        </p:nvSpPr>
        <p:spPr>
          <a:xfrm>
            <a:off x="771525" y="581025"/>
            <a:ext cx="11381422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Domestic Trucking &amp; Logistics</a:t>
            </a:r>
            <a:endParaRPr/>
          </a:p>
        </p:txBody>
      </p:sp>
      <p:sp>
        <p:nvSpPr>
          <p:cNvPr id="201" name="Google Shape;201;p20"/>
          <p:cNvSpPr/>
          <p:nvPr/>
        </p:nvSpPr>
        <p:spPr>
          <a:xfrm>
            <a:off x="581025" y="581025"/>
            <a:ext cx="76200" cy="600075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A33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1"/>
          <p:cNvSpPr txBox="1"/>
          <p:nvPr/>
        </p:nvSpPr>
        <p:spPr>
          <a:xfrm>
            <a:off x="581025" y="2961382"/>
            <a:ext cx="527685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0" b="1" i="0" u="none" strike="noStrike" cap="none">
                <a:solidFill>
                  <a:srgbClr val="B22222"/>
                </a:solidFill>
                <a:latin typeface="Poppins"/>
                <a:ea typeface="Poppins"/>
                <a:cs typeface="Poppins"/>
                <a:sym typeface="Poppins"/>
              </a:rPr>
              <a:t>35+</a:t>
            </a:r>
            <a:endParaRPr/>
          </a:p>
        </p:txBody>
      </p:sp>
      <p:sp>
        <p:nvSpPr>
          <p:cNvPr id="208" name="Google Shape;208;p21"/>
          <p:cNvSpPr txBox="1"/>
          <p:nvPr/>
        </p:nvSpPr>
        <p:spPr>
          <a:xfrm>
            <a:off x="581025" y="4390132"/>
            <a:ext cx="5276850" cy="4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FD700"/>
                </a:solidFill>
                <a:latin typeface="Lato"/>
                <a:ea typeface="Lato"/>
                <a:cs typeface="Lato"/>
                <a:sym typeface="Lato"/>
              </a:rPr>
              <a:t>Years of Experience</a:t>
            </a:r>
            <a:endParaRPr/>
          </a:p>
        </p:txBody>
      </p:sp>
      <p:sp>
        <p:nvSpPr>
          <p:cNvPr id="209" name="Google Shape;209;p21"/>
          <p:cNvSpPr txBox="1"/>
          <p:nvPr/>
        </p:nvSpPr>
        <p:spPr>
          <a:xfrm>
            <a:off x="6334125" y="2714625"/>
            <a:ext cx="554069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D700"/>
                </a:solidFill>
                <a:latin typeface="Poppins"/>
                <a:ea typeface="Poppins"/>
                <a:cs typeface="Poppins"/>
                <a:sym typeface="Poppins"/>
              </a:rPr>
              <a:t>Why USG Logistics?</a:t>
            </a:r>
            <a:endParaRPr/>
          </a:p>
        </p:txBody>
      </p:sp>
      <p:sp>
        <p:nvSpPr>
          <p:cNvPr id="210" name="Google Shape;210;p21"/>
          <p:cNvSpPr txBox="1"/>
          <p:nvPr/>
        </p:nvSpPr>
        <p:spPr>
          <a:xfrm>
            <a:off x="6334125" y="3314700"/>
            <a:ext cx="527685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We combine over three decades of industry knowledge with cutting-edge tracking technology to keep your cargo moving without delay. Our IATA membership and CTPAT partnership signify our commitment to the highest global standards.</a:t>
            </a:r>
            <a:endParaRPr/>
          </a:p>
        </p:txBody>
      </p:sp>
      <p:sp>
        <p:nvSpPr>
          <p:cNvPr id="211" name="Google Shape;211;p21"/>
          <p:cNvSpPr txBox="1"/>
          <p:nvPr/>
        </p:nvSpPr>
        <p:spPr>
          <a:xfrm>
            <a:off x="6334125" y="4676775"/>
            <a:ext cx="52768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0E1DD"/>
                </a:solidFill>
                <a:latin typeface="Lato"/>
                <a:ea typeface="Lato"/>
                <a:cs typeface="Lato"/>
                <a:sym typeface="Lato"/>
              </a:rPr>
              <a:t>Competitive rates. Reliable service. Absolute visibility.</a:t>
            </a:r>
            <a:endParaRPr/>
          </a:p>
        </p:txBody>
      </p:sp>
      <p:sp>
        <p:nvSpPr>
          <p:cNvPr id="212" name="Google Shape;212;p21"/>
          <p:cNvSpPr txBox="1"/>
          <p:nvPr/>
        </p:nvSpPr>
        <p:spPr>
          <a:xfrm>
            <a:off x="771525" y="581025"/>
            <a:ext cx="11381422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 Value of Partnership</a:t>
            </a:r>
            <a:endParaRPr/>
          </a:p>
        </p:txBody>
      </p:sp>
      <p:sp>
        <p:nvSpPr>
          <p:cNvPr id="213" name="Google Shape;213;p21"/>
          <p:cNvSpPr/>
          <p:nvPr/>
        </p:nvSpPr>
        <p:spPr>
          <a:xfrm>
            <a:off x="581025" y="581025"/>
            <a:ext cx="76200" cy="600075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10005</TotalTime>
  <Words>526</Words>
  <Application>Microsoft Office PowerPoint</Application>
  <PresentationFormat>Widescreen</PresentationFormat>
  <Paragraphs>67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Lato</vt:lpstr>
      <vt:lpstr>Calibri</vt:lpstr>
      <vt:lpstr>Arial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Eric Tam</dc:creator>
  <cp:lastModifiedBy>Eric Tam</cp:lastModifiedBy>
  <cp:revision>4</cp:revision>
  <dcterms:modified xsi:type="dcterms:W3CDTF">2026-08-10T16:34:36Z</dcterms:modified>
</cp:coreProperties>
</file>